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2-L07-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Urban Heat Islands: Why Cities Are Hotter Than Forests</a:t>
            </a:r>
          </a:p>
          <a:p>
            <a:pPr algn="ctr">
              <a:defRPr sz="1500" i="1">
                <a:solidFill>
                  <a:srgbClr val="1A1A2E"/>
                </a:solidFill>
              </a:defRPr>
            </a:pPr>
            <a:r>
              <a:t>Modeling How Built Environments Amplify Extreme Heat</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HS-ESS3-4, HS-PS3-4</a:t>
            </a:r>
          </a:p>
          <a:p>
            <a:pPr algn="r">
              <a:defRPr sz="1200">
                <a:solidFill>
                  <a:srgbClr val="1A1A2E"/>
                </a:solidFill>
              </a:defRPr>
            </a:pPr>
            <a:r>
              <a:t>9th Grade — Level 2: Advanced</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impervious surfaces, green space loss, and air conditioning create self-reinforcing urban heat loops</a:t>
            </a:r>
          </a:p>
          <a:p>
            <a:pPr>
              <a:spcBef>
                <a:spcPts val="800"/>
              </a:spcBef>
              <a:defRPr sz="1600">
                <a:solidFill>
                  <a:srgbClr val="1A1A2E"/>
                </a:solidFill>
              </a:defRPr>
            </a:pPr>
            <a:r>
              <a:t>  *  Analyze how urban heat islands disproportionately affect low-income communities</a:t>
            </a:r>
          </a:p>
          <a:p>
            <a:pPr>
              <a:spcBef>
                <a:spcPts val="800"/>
              </a:spcBef>
              <a:defRPr sz="1600">
                <a:solidFill>
                  <a:srgbClr val="1A1A2E"/>
                </a:solidFill>
              </a:defRPr>
            </a:pPr>
            <a:r>
              <a:t>  *  Evaluate cooling interventions at different scales from building to city-wide</a:t>
            </a:r>
          </a:p>
          <a:p>
            <a:pPr>
              <a:spcBef>
                <a:spcPts val="800"/>
              </a:spcBef>
              <a:defRPr sz="1600">
                <a:solidFill>
                  <a:srgbClr val="1A1A2E"/>
                </a:solidFill>
              </a:defRPr>
            </a:pPr>
            <a:r>
              <a:t>  *  Design an equitable urban cooling strategy that targets the most vulnerable neighborhoods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Urban Heat Island</a:t>
            </a:r>
          </a:p>
          <a:p>
            <a:pPr>
              <a:defRPr sz="1300" i="1">
                <a:solidFill>
                  <a:srgbClr val="1A1A2E"/>
                </a:solidFill>
              </a:defRPr>
            </a:pPr>
            <a:r>
              <a:t>     A metropolitan area significantly warmer than surrounding rural areas due to heat-absorbing surfaces, reduced vegetation, and waste heat from buildings and vehicles</a:t>
            </a:r>
          </a:p>
          <a:p>
            <a:pPr>
              <a:spcBef>
                <a:spcPts val="800"/>
              </a:spcBef>
              <a:defRPr sz="1500" b="1">
                <a:solidFill>
                  <a:srgbClr val="0D1B2A"/>
                </a:solidFill>
              </a:defRPr>
            </a:pPr>
            <a:r>
              <a:t>  Albedo</a:t>
            </a:r>
          </a:p>
          <a:p>
            <a:pPr>
              <a:defRPr sz="1300" i="1">
                <a:solidFill>
                  <a:srgbClr val="1A1A2E"/>
                </a:solidFill>
              </a:defRPr>
            </a:pPr>
            <a:r>
              <a:t>     The reflectivity of a surface; dark surfaces like asphalt have low albedo and absorb heat, while light or vegetated surfaces have high albedo and reflect it</a:t>
            </a:r>
          </a:p>
          <a:p>
            <a:pPr>
              <a:spcBef>
                <a:spcPts val="800"/>
              </a:spcBef>
              <a:defRPr sz="1500" b="1">
                <a:solidFill>
                  <a:srgbClr val="0D1B2A"/>
                </a:solidFill>
              </a:defRPr>
            </a:pPr>
            <a:r>
              <a:t>  Thermal Mass</a:t>
            </a:r>
          </a:p>
          <a:p>
            <a:pPr>
              <a:defRPr sz="1300" i="1">
                <a:solidFill>
                  <a:srgbClr val="1A1A2E"/>
                </a:solidFill>
              </a:defRPr>
            </a:pPr>
            <a:r>
              <a:t>     The ability of a material to absorb, store, and later release heat; concrete and asphalt store daytime heat and radiate it at night</a:t>
            </a:r>
          </a:p>
          <a:p>
            <a:pPr>
              <a:spcBef>
                <a:spcPts val="800"/>
              </a:spcBef>
              <a:defRPr sz="1500" b="1">
                <a:solidFill>
                  <a:srgbClr val="0D1B2A"/>
                </a:solidFill>
              </a:defRPr>
            </a:pPr>
            <a:r>
              <a:t>  Environmental Justice</a:t>
            </a:r>
          </a:p>
          <a:p>
            <a:pPr>
              <a:defRPr sz="1300" i="1">
                <a:solidFill>
                  <a:srgbClr val="1A1A2E"/>
                </a:solidFill>
              </a:defRPr>
            </a:pPr>
            <a:r>
              <a:t>     The principle that no community should bear a disproportionate share of environmental hazards due to race, income, or political power</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can a city be 10 degrees hotter than the forest just 20 miles away, and who suffers most?</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How Built Environments Amplify Extreme Heat. Today we'll build a MODEL to discover the answer!</a:t>
            </a:r>
          </a:p>
        </p:txBody>
      </p:sp>
      <p:pic>
        <p:nvPicPr>
          <p:cNvPr id="8" name="Picture 7" descr="G09L2-L07-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2-L07-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Impervious Surface Area</a:t>
            </a:r>
          </a:p>
          <a:p>
            <a:pPr>
              <a:spcBef>
                <a:spcPts val="600"/>
              </a:spcBef>
              <a:defRPr sz="1600"/>
            </a:pPr>
            <a:r>
              <a:t>     *  Green Space Coverage</a:t>
            </a:r>
          </a:p>
          <a:p>
            <a:pPr>
              <a:spcBef>
                <a:spcPts val="600"/>
              </a:spcBef>
              <a:defRPr sz="1600"/>
            </a:pPr>
            <a:r>
              <a:t>     *  Ambient Temperature</a:t>
            </a:r>
          </a:p>
          <a:p>
            <a:pPr>
              <a:spcBef>
                <a:spcPts val="600"/>
              </a:spcBef>
              <a:defRPr sz="1600"/>
            </a:pPr>
            <a:r>
              <a:t>     *  Energy Consumption (AC)</a:t>
            </a:r>
          </a:p>
          <a:p>
            <a:pPr>
              <a:spcBef>
                <a:spcPts val="600"/>
              </a:spcBef>
              <a:defRPr sz="1600"/>
            </a:pPr>
            <a:r>
              <a:t>     *  Air Quality Index</a:t>
            </a:r>
          </a:p>
          <a:p>
            <a:pPr>
              <a:spcBef>
                <a:spcPts val="600"/>
              </a:spcBef>
              <a:defRPr sz="1600"/>
            </a:pPr>
            <a:r>
              <a:t>     *  Heat-Related Health Risk</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2-L07-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Impervious Surface Area is high and Green Space is low, what happens to Ambient Temperature? If temperature rises, what happens to AC use? And if AC pumps heat outside, what happens to outdoor temperature? Find the reinforcing loop.</a:t>
            </a:r>
          </a:p>
        </p:txBody>
      </p:sp>
      <p:pic>
        <p:nvPicPr>
          <p:cNvPr id="8" name="Picture 7" descr="G09L2-L07-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Wealthy vs. Poor Neighborhood</a:t>
            </a:r>
          </a:p>
          <a:p>
            <a:pPr>
              <a:defRPr sz="1400"/>
            </a:pPr>
            <a:r>
              <a:t>     Compare high green space/low impervious vs. low green space/high impervious -- observe temperature and health disparities</a:t>
            </a:r>
          </a:p>
          <a:p>
            <a:pPr>
              <a:spcBef>
                <a:spcPts val="1200"/>
              </a:spcBef>
              <a:defRPr sz="1600" b="1"/>
            </a:pPr>
            <a:r>
              <a:t>Heat Wave</a:t>
            </a:r>
          </a:p>
          <a:p>
            <a:pPr>
              <a:defRPr sz="1400"/>
            </a:pPr>
            <a:r>
              <a:t>     Increase baseline temperature by 5 degrees -- observe how the urban heat island amplifies the extreme event</a:t>
            </a:r>
          </a:p>
          <a:p>
            <a:pPr>
              <a:spcBef>
                <a:spcPts val="1200"/>
              </a:spcBef>
              <a:defRPr sz="1600" b="1"/>
            </a:pPr>
            <a:r>
              <a:t>Green Infrastructure</a:t>
            </a:r>
          </a:p>
          <a:p>
            <a:pPr>
              <a:defRPr sz="1400"/>
            </a:pPr>
            <a:r>
              <a:t>     Increase Green Space Coverage from 10 to 40 percent -- measure cooling effect across all components</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Urban heat islands create a reinforcing loop: heat drives AC use which pumps more heat outside which drives more AC use</a:t>
            </a:r>
          </a:p>
          <a:p>
            <a:pPr>
              <a:spcBef>
                <a:spcPts val="1000"/>
              </a:spcBef>
              <a:defRPr sz="1500">
                <a:solidFill>
                  <a:srgbClr val="1A1A2E"/>
                </a:solidFill>
              </a:defRPr>
            </a:pPr>
            <a:r>
              <a:t>  *  The temperature difference between wealthy and poor neighborhoods can exceed 10 degrees F due to green space inequality</a:t>
            </a:r>
          </a:p>
          <a:p>
            <a:pPr>
              <a:spcBef>
                <a:spcPts val="1000"/>
              </a:spcBef>
              <a:defRPr sz="1500">
                <a:solidFill>
                  <a:srgbClr val="1A1A2E"/>
                </a:solidFill>
              </a:defRPr>
            </a:pPr>
            <a:r>
              <a:t>  *  Air conditioning is both a solution and a cause -- it cools indoor spaces while warming outdoor spaces and consuming energy</a:t>
            </a:r>
          </a:p>
          <a:p>
            <a:pPr>
              <a:spcBef>
                <a:spcPts val="1000"/>
              </a:spcBef>
              <a:defRPr sz="1500">
                <a:solidFill>
                  <a:srgbClr val="1A1A2E"/>
                </a:solidFill>
              </a:defRPr>
            </a:pPr>
            <a:r>
              <a:t>  *  Green infrastructure breaks the reinforcing loop by providing passive cooling through evapotranspiration</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Cities are hotter because dark impervious surfaces absorb solar energy, concrete stores heat and releases it at night, and removing vegetation eliminates natural cooling. This creates a reinforcing feedback loop: higher temperatures drive AC use, which pumps waste heat outdoors, raising temperatures further. The communities with the most concrete and least green space -- typically low-income neighborhoods and communities of color -- experience the worst heat. Environmental justice demands that cooling investments target the most vulnerable, not the most politically powerful.</a:t>
            </a:r>
          </a:p>
        </p:txBody>
      </p:sp>
      <p:pic>
        <p:nvPicPr>
          <p:cNvPr id="8" name="Picture 7" descr="G09L2-L07-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an Equitable Urban Cooling Plan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neighborhood cooling strategy that prioritizes environmental justice by targeting interventions to the most heat-vulnerable communities.</a:t>
            </a:r>
          </a:p>
          <a:p>
            <a:br/>
            <a:pPr>
              <a:spcBef>
                <a:spcPts val="1000"/>
              </a:spcBef>
              <a:defRPr sz="1600" b="1">
                <a:solidFill>
                  <a:srgbClr val="1A4780"/>
                </a:solidFill>
              </a:defRPr>
            </a:pPr>
            <a:r>
              <a:t>The Challenge:</a:t>
            </a:r>
          </a:p>
          <a:p>
            <a:pPr>
              <a:defRPr sz="1400"/>
            </a:pPr>
            <a:r>
              <a:t>A city has funding for urban cooling but limited budget. Some neighborhoods are 10+ degrees hotter than others. Design a plan that allocates cooling interventions equitably based on heat vulnerability, not political influence.</a:t>
            </a:r>
          </a:p>
          <a:p>
            <a:br/>
            <a:pPr>
              <a:spcBef>
                <a:spcPts val="1000"/>
              </a:spcBef>
              <a:defRPr sz="1600" b="1">
                <a:solidFill>
                  <a:srgbClr val="1A4780"/>
                </a:solidFill>
              </a:defRPr>
            </a:pPr>
            <a:r>
              <a:t>Think Like an Engineer:</a:t>
            </a:r>
          </a:p>
          <a:p>
            <a:pPr>
              <a:spcBef>
                <a:spcPts val="400"/>
              </a:spcBef>
              <a:defRPr sz="1300"/>
            </a:pPr>
            <a:r>
              <a:t>     *  Which neighborhoods should receive cooling interventions first and why?</a:t>
            </a:r>
          </a:p>
          <a:p>
            <a:pPr>
              <a:spcBef>
                <a:spcPts val="400"/>
              </a:spcBef>
              <a:defRPr sz="1300"/>
            </a:pPr>
            <a:r>
              <a:t>     *  What mix of interventions provides the most cooling per dollar?</a:t>
            </a:r>
          </a:p>
          <a:p>
            <a:pPr>
              <a:spcBef>
                <a:spcPts val="400"/>
              </a:spcBef>
              <a:defRPr sz="1300"/>
            </a:pPr>
            <a:r>
              <a:t>     *  How do you balance immediate relief with long-term structural change?</a:t>
            </a:r>
          </a:p>
        </p:txBody>
      </p:sp>
      <p:pic>
        <p:nvPicPr>
          <p:cNvPr id="7" name="Picture 6" descr="G09L2-L07-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Urban Climate Scientists study how built environments modify local weather and design heat mitigation strategies, earning $60,000-$120,000/year at city planning departments, universities, and environmental firms.</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